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78" r:id="rId3"/>
    <p:sldId id="274" r:id="rId4"/>
    <p:sldId id="257" r:id="rId5"/>
    <p:sldId id="258" r:id="rId6"/>
    <p:sldId id="272" r:id="rId7"/>
    <p:sldId id="262" r:id="rId8"/>
    <p:sldId id="273" r:id="rId9"/>
    <p:sldId id="268" r:id="rId10"/>
    <p:sldId id="263" r:id="rId11"/>
    <p:sldId id="280" r:id="rId12"/>
    <p:sldId id="279" r:id="rId13"/>
    <p:sldId id="275" r:id="rId14"/>
    <p:sldId id="276" r:id="rId15"/>
    <p:sldId id="277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1806B-4298-B0FA-F8F8-D51209E823F2}" v="587" dt="2024-11-19T04:55:53.097"/>
    <p1510:client id="{37CB6683-057E-DE10-D052-3E454252BDC6}" v="425" dt="2024-11-19T04:42:09.688"/>
    <p1510:client id="{3E9F9ECF-E245-F445-8349-3A1523EA9119}" v="852" dt="2024-11-19T05:00:40.961"/>
    <p1510:client id="{59197BEE-D7CA-C894-5D98-F8FAF910B19E}" v="4" dt="2024-11-19T03:30:15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3BCE3-ECBB-B046-A7D1-7C1A8D6F2F1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50F33-1474-594F-A5EC-BB74E475F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4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Load and preprocess data</a:t>
            </a:r>
            <a:r>
              <a:rPr lang="en-US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Load the dataset and encode categorical variables using one-hot encoding.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Prepare features and target variables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Define features (X) and target variables (y) for Math, Reading, and Writing scores.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Split data into training and testing sets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Split the data into training and testing sets for each score type.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Train Linear Regression models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Train separate Linear Regression models for Math, Reading, and Writing scores.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Evaluate Linear Regression models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Predict scores using the trained models and calculate RMSE (Root Mean Squared Error) for each model.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Train Random Forest models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Train separate Random Forest Regressor models for Math, Reading, and Writing scores.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Extract feature importances from Random Forest models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and sort the feature importances for each score type using Random Forest models.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Visualize feature importances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Plot bar charts to visualize the importance of each feature for each score type.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Prepare input data for prediction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Create a function to prepare new input data for prediction, ensuring it matches the training dataset’s features.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Make predictions using Random Forest models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the Random Forest model to predict test scores based on new input data.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Evaluate Random Forest model performance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Calculate RMSE and R² score to assess the performance of the Random Forest models.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Visualization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Display RMSE comparison and feature importance charts.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0F33-1474-594F-A5EC-BB74E475F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summary, Everyone tends to do better on maths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0F33-1474-594F-A5EC-BB74E475F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Gender and the average score, see different a female tend to do better on reading and writing than maths.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0F33-1474-594F-A5EC-BB74E475FC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0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 of race, group E tend to do better than any of the group. Group A has the lowest </a:t>
            </a:r>
            <a:r>
              <a:rPr lang="en-US" err="1"/>
              <a:t>performace</a:t>
            </a:r>
            <a:r>
              <a:rPr lang="en-US"/>
              <a:t>. Steady increase can be noticed from group A,B,C,D to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0F33-1474-594F-A5EC-BB74E475F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8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 between parents education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0F33-1474-594F-A5EC-BB74E475F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6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0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3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7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5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5168" y="246679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/>
              <a:t>Supply Change  and Business Data Analytics Competiton</a:t>
            </a:r>
          </a:p>
          <a:p>
            <a:pPr algn="l"/>
            <a:r>
              <a:rPr lang="en-US" sz="2000"/>
              <a:t>Presented by – John Htun, Khaing Hlaing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3F4C1-E7A6-D09E-F4AA-F2A86E0B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68612" y="666728"/>
            <a:ext cx="5465791" cy="5465791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302D9D3-AC7D-FE1A-BD6F-18AD03E93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8"/>
    </mc:Choice>
    <mc:Fallback>
      <p:transition spd="slow" advTm="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22CA-0E32-8D18-C248-1B59AD0A8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Coefficient Graph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5AC2A-961C-A4DA-5070-AC58E9F75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7111" r="-1" b="-1"/>
          <a:stretch/>
        </p:blipFill>
        <p:spPr>
          <a:xfrm>
            <a:off x="2190038" y="1675227"/>
            <a:ext cx="7811923" cy="43941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EAB7C5-A353-5BE6-8BE2-7795A7F99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615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79"/>
    </mc:Choice>
    <mc:Fallback>
      <p:transition spd="slow" advTm="44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CDF5F-5E61-BF31-0D5E-3E10E9F5F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9148" y="643466"/>
            <a:ext cx="8913704" cy="557106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6EA71D-BE53-C29B-95B8-32329ED6C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473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84"/>
    </mc:Choice>
    <mc:Fallback>
      <p:transition spd="slow" advTm="87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0564B7EB-C436-9A69-540A-903E161E4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b="15730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BDBF67E-AFC3-10ED-C5FF-A9534A943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616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00"/>
    </mc:Choice>
    <mc:Fallback>
      <p:transition spd="slow" advTm="2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FCF-199C-A0CC-D4DD-5E4088B9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 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8087-9A21-47AD-FAFF-6FFC9385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Math Coefficients: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gender_male</a:t>
            </a:r>
            <a:r>
              <a:rPr lang="en-US" dirty="0">
                <a:ea typeface="+mn-lt"/>
                <a:cs typeface="+mn-lt"/>
              </a:rPr>
              <a:t>: 4.520714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B: 0.182362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C: 0.602873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D: 3.612132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E: 9.077935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parental_level_of_education_bachelor's</a:t>
            </a:r>
            <a:r>
              <a:rPr lang="en-US" dirty="0">
                <a:ea typeface="+mn-lt"/>
                <a:cs typeface="+mn-lt"/>
              </a:rPr>
              <a:t> degree: 3.119051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parental_level_of_education_high</a:t>
            </a:r>
            <a:r>
              <a:rPr lang="en-US" dirty="0">
                <a:ea typeface="+mn-lt"/>
                <a:cs typeface="+mn-lt"/>
              </a:rPr>
              <a:t> school: -4.090503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parental_level_of_education_master's</a:t>
            </a:r>
            <a:r>
              <a:rPr lang="en-US" dirty="0">
                <a:ea typeface="+mn-lt"/>
                <a:cs typeface="+mn-lt"/>
              </a:rPr>
              <a:t> degree: 1.074605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college: -0.145008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high school: -2.896392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lunch_standard</a:t>
            </a:r>
            <a:r>
              <a:rPr lang="en-US" dirty="0">
                <a:ea typeface="+mn-lt"/>
                <a:cs typeface="+mn-lt"/>
              </a:rPr>
              <a:t>: 11.523997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test_preparation_course_none</a:t>
            </a:r>
            <a:r>
              <a:rPr lang="en-US" dirty="0">
                <a:ea typeface="+mn-lt"/>
                <a:cs typeface="+mn-lt"/>
              </a:rPr>
              <a:t>: -5.874513</a:t>
            </a:r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19EE139-BC20-6240-71BB-76DB0287F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494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27"/>
    </mc:Choice>
    <mc:Fallback>
      <p:transition spd="slow" advTm="35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7159-58AD-DDDF-4DA3-3A987E10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ptos"/>
              </a:rPr>
              <a:t>Reading Coefficients: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C12A-F963-7921-C1B8-A0424932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 err="1">
                <a:ea typeface="+mn-lt"/>
                <a:cs typeface="+mn-lt"/>
              </a:rPr>
              <a:t>gender_male</a:t>
            </a:r>
            <a:r>
              <a:rPr lang="en-US" dirty="0">
                <a:ea typeface="+mn-lt"/>
                <a:cs typeface="+mn-lt"/>
              </a:rPr>
              <a:t>: -7.413715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B: -0.530336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C: 0.674216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D: 2.812013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E: 4.484857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parental_level_of_education_bachelor's</a:t>
            </a:r>
            <a:r>
              <a:rPr lang="en-US" dirty="0">
                <a:ea typeface="+mn-lt"/>
                <a:cs typeface="+mn-lt"/>
              </a:rPr>
              <a:t> degree: 3.100665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parental_level_of_education_high</a:t>
            </a:r>
            <a:r>
              <a:rPr lang="en-US" dirty="0">
                <a:ea typeface="+mn-lt"/>
                <a:cs typeface="+mn-lt"/>
              </a:rPr>
              <a:t> school: -4.373968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parental_level_of_education_master's</a:t>
            </a:r>
            <a:r>
              <a:rPr lang="en-US" dirty="0">
                <a:ea typeface="+mn-lt"/>
                <a:cs typeface="+mn-lt"/>
              </a:rPr>
              <a:t> degree: 1.917664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college: -1.242754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high school: -2.786419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lunch_standard</a:t>
            </a:r>
            <a:r>
              <a:rPr lang="en-US" dirty="0">
                <a:ea typeface="+mn-lt"/>
                <a:cs typeface="+mn-lt"/>
              </a:rPr>
              <a:t>: 7.465526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test_preparation_course_none</a:t>
            </a:r>
            <a:r>
              <a:rPr lang="en-US" dirty="0">
                <a:ea typeface="+mn-lt"/>
                <a:cs typeface="+mn-lt"/>
              </a:rPr>
              <a:t>: -7.571180</a:t>
            </a: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677B663-C8F2-9812-B97C-3DDC795BE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24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6"/>
    </mc:Choice>
    <mc:Fallback>
      <p:transition spd="slow" advTm="24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6BA1-2903-23DF-2CDD-45294705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Coefficients: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5B4B-C518-BDCA-80EB-5CA942074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Writing Coefficients: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gender_male</a:t>
            </a:r>
            <a:r>
              <a:rPr lang="en-US" dirty="0">
                <a:ea typeface="+mn-lt"/>
                <a:cs typeface="+mn-lt"/>
              </a:rPr>
              <a:t>: -9.382566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B: -0.071518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C: 1.476715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D: 4.918428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race_ethnicity_group</a:t>
            </a:r>
            <a:r>
              <a:rPr lang="en-US" dirty="0">
                <a:ea typeface="+mn-lt"/>
                <a:cs typeface="+mn-lt"/>
              </a:rPr>
              <a:t> E: 4.317844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parental_level_of_education_bachelor's</a:t>
            </a:r>
            <a:r>
              <a:rPr lang="en-US" dirty="0">
                <a:ea typeface="+mn-lt"/>
                <a:cs typeface="+mn-lt"/>
              </a:rPr>
              <a:t> degree: 4.286589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parental_level_of_education_high</a:t>
            </a:r>
            <a:r>
              <a:rPr lang="en-US" dirty="0">
                <a:ea typeface="+mn-lt"/>
                <a:cs typeface="+mn-lt"/>
              </a:rPr>
              <a:t> school: -5.506417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parental_level_of_education_master's</a:t>
            </a:r>
            <a:r>
              <a:rPr lang="en-US" dirty="0">
                <a:ea typeface="+mn-lt"/>
                <a:cs typeface="+mn-lt"/>
              </a:rPr>
              <a:t> degree: 2.792913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college: -1.174547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parental_level_of_education_some</a:t>
            </a:r>
            <a:r>
              <a:rPr lang="en-US" dirty="0">
                <a:ea typeface="+mn-lt"/>
                <a:cs typeface="+mn-lt"/>
              </a:rPr>
              <a:t> high school: -4.136177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lunch_standard</a:t>
            </a:r>
            <a:r>
              <a:rPr lang="en-US" dirty="0">
                <a:ea typeface="+mn-lt"/>
                <a:cs typeface="+mn-lt"/>
              </a:rPr>
              <a:t>: 8.633442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test_preparation_course_none</a:t>
            </a:r>
            <a:r>
              <a:rPr lang="en-US" dirty="0">
                <a:ea typeface="+mn-lt"/>
                <a:cs typeface="+mn-lt"/>
              </a:rPr>
              <a:t>: -10.187402</a:t>
            </a:r>
            <a:endParaRPr lang="en-US" dirty="0"/>
          </a:p>
          <a:p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85254FA-2DCE-3562-B573-D5BBFDA41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813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11"/>
    </mc:Choice>
    <mc:Fallback>
      <p:transition spd="slow" advTm="3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2E0-ED7B-EF64-F8EE-5C5AD5D2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108639-E261-9BB9-51D4-20F571928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80749" y="643466"/>
            <a:ext cx="5373833" cy="556873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39AF062-38C9-4C0A-AD31-998D6C6D8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244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9"/>
    </mc:Choice>
    <mc:Fallback>
      <p:transition spd="slow" advTm="41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ar graph with text&#10;&#10;Description automatically generated">
            <a:extLst>
              <a:ext uri="{FF2B5EF4-FFF2-40B4-BE49-F238E27FC236}">
                <a16:creationId xmlns:a16="http://schemas.microsoft.com/office/drawing/2014/main" id="{B8757E06-2C3C-FB0A-9C6F-1EFD112D8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E7A5B2-2472-4F4C-7D4F-12731FC7C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629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0"/>
    </mc:Choice>
    <mc:Fallback>
      <p:transition spd="slow" advTm="2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writing score&#10;&#10;Description automatically generated">
            <a:extLst>
              <a:ext uri="{FF2B5EF4-FFF2-40B4-BE49-F238E27FC236}">
                <a16:creationId xmlns:a16="http://schemas.microsoft.com/office/drawing/2014/main" id="{D5690C5B-1D15-E3B8-9A61-BCFDFD6B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29273B-9EFD-B47E-C523-C470713B5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235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1"/>
    </mc:Choice>
    <mc:Fallback>
      <p:transition spd="slow" advTm="23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0AD0-77AE-5B7D-B9F4-A7C6A34A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RFM Predication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06DA-A10B-1ED3-2228-4941FE438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Reading RMSE: 15.18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Reading R² Score: -0.02</a:t>
            </a:r>
          </a:p>
          <a:p>
            <a:r>
              <a:rPr lang="en-US" sz="2000">
                <a:ea typeface="+mn-lt"/>
                <a:cs typeface="+mn-lt"/>
              </a:rPr>
              <a:t>Predicted Reading Score: 79.13</a:t>
            </a:r>
            <a:endParaRPr lang="en-US" sz="2000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36A983E-E1B5-9FB5-87B5-B5E832C6F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32" y="3456842"/>
            <a:ext cx="5150277" cy="176907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1326A8C-4B65-55A9-2D75-49EBAD861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181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29"/>
    </mc:Choice>
    <mc:Fallback>
      <p:transition spd="slow" advTm="8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7492-9385-7F52-D48C-A67975C4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699"/>
            <a:ext cx="10515600" cy="1325563"/>
          </a:xfrm>
        </p:spPr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5024-7657-4942-00F0-69EA93E6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/>
              <a:t>Summarize the data using excel charts</a:t>
            </a:r>
          </a:p>
          <a:p>
            <a:pPr marL="514350" indent="-514350">
              <a:buAutoNum type="arabicPeriod"/>
            </a:pPr>
            <a:r>
              <a:rPr lang="en-US" dirty="0"/>
              <a:t>Use python to load and preprocess data</a:t>
            </a:r>
          </a:p>
          <a:p>
            <a:pPr marL="514350" indent="-514350">
              <a:buAutoNum type="arabicPeriod"/>
            </a:pPr>
            <a:r>
              <a:rPr lang="en-US" dirty="0"/>
              <a:t>Prepare features and target variables</a:t>
            </a:r>
          </a:p>
          <a:p>
            <a:pPr marL="514350" indent="-514350">
              <a:buAutoNum type="arabicPeriod"/>
            </a:pPr>
            <a:r>
              <a:rPr lang="en-US" dirty="0"/>
              <a:t>Split data into training and testing sets</a:t>
            </a:r>
          </a:p>
          <a:p>
            <a:pPr marL="514350" indent="-514350">
              <a:buAutoNum type="arabicPeriod"/>
            </a:pPr>
            <a:r>
              <a:rPr lang="en-US" dirty="0"/>
              <a:t>Train Linear Regression models</a:t>
            </a:r>
          </a:p>
          <a:p>
            <a:pPr marL="514350" indent="-514350">
              <a:buAutoNum type="arabicPeriod"/>
            </a:pPr>
            <a:r>
              <a:rPr lang="en-US" dirty="0"/>
              <a:t>Train Random Forest model</a:t>
            </a:r>
          </a:p>
          <a:p>
            <a:pPr marL="514350" indent="-514350">
              <a:buAutoNum type="arabicPeriod"/>
            </a:pPr>
            <a:r>
              <a:rPr lang="en-US" dirty="0"/>
              <a:t>Extract feature importances from RFM(random forest models)</a:t>
            </a:r>
          </a:p>
          <a:p>
            <a:pPr marL="514350" indent="-514350">
              <a:buAutoNum type="arabicPeriod"/>
            </a:pPr>
            <a:r>
              <a:rPr lang="en-US" dirty="0"/>
              <a:t>Created a predication model using </a:t>
            </a:r>
            <a:r>
              <a:rPr lang="en-US"/>
              <a:t>RFM</a:t>
            </a:r>
            <a:r>
              <a:rPr lang="en-US" dirty="0"/>
              <a:t> and evaluate performance</a:t>
            </a:r>
          </a:p>
          <a:p>
            <a:pPr marL="514350" indent="-514350">
              <a:buAutoNum type="arabicPeriod"/>
            </a:pPr>
            <a:r>
              <a:rPr lang="en-US" dirty="0"/>
              <a:t>Process raw data into visual output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C8AA4E2-6F50-1BA8-762A-E042D81AC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307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64"/>
    </mc:Choice>
    <mc:Fallback>
      <p:transition spd="slow" advTm="95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6B2E-CC69-918A-EB27-1AF7623F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928" y="1252093"/>
            <a:ext cx="10515600" cy="4216019"/>
          </a:xfrm>
        </p:spPr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</a:t>
            </a:r>
            <a:endParaRPr lang="en-CA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61F2-33F0-AB5B-8CB6-0E6FB3C5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448B36-7F3F-C9A5-69D2-9F88946BD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185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14"/>
    </mc:Choice>
    <mc:Fallback>
      <p:transition spd="slow" advTm="4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2B2D27-035F-9FD8-1713-548247FB92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595"/>
          <a:stretch/>
        </p:blipFill>
        <p:spPr>
          <a:xfrm>
            <a:off x="643467" y="1390377"/>
            <a:ext cx="10905066" cy="4077244"/>
          </a:xfrm>
          <a:prstGeom prst="rect">
            <a:avLst/>
          </a:prstGeom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7FD807D-0FF3-43C3-34C9-E59BD8BF8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688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7"/>
    </mc:Choice>
    <mc:Fallback>
      <p:transition spd="slow" advTm="1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A1B6BAFF-F765-6225-ED82-5343F5BF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595"/>
          <a:stretch/>
        </p:blipFill>
        <p:spPr>
          <a:xfrm>
            <a:off x="643467" y="1390377"/>
            <a:ext cx="10905066" cy="4077244"/>
          </a:xfrm>
          <a:prstGeom prst="rect">
            <a:avLst/>
          </a:prstGeom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9E8BC6-45EF-8A09-4636-2775DE13A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826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6"/>
    </mc:Choice>
    <mc:Fallback>
      <p:transition spd="slow" advTm="2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79E7707-8C6A-EE69-DC12-79227384E3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28" b="1"/>
          <a:stretch/>
        </p:blipFill>
        <p:spPr>
          <a:xfrm>
            <a:off x="643467" y="663466"/>
            <a:ext cx="10905066" cy="5531067"/>
          </a:xfrm>
          <a:prstGeom prst="rect">
            <a:avLst/>
          </a:prstGeom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B8AE9C1-551E-9115-82CE-8AFE2F60E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974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1"/>
    </mc:Choice>
    <mc:Fallback>
      <p:transition spd="slow" advTm="15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081F03-4568-1B98-427A-0150531E4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28938" y="1203146"/>
            <a:ext cx="9644350" cy="4898691"/>
          </a:xfr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69265431-0C1D-F654-5127-00508A83A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442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0"/>
    </mc:Choice>
    <mc:Fallback>
      <p:transition spd="slow" advTm="1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test&#10;&#10;Description automatically generated">
            <a:extLst>
              <a:ext uri="{FF2B5EF4-FFF2-40B4-BE49-F238E27FC236}">
                <a16:creationId xmlns:a16="http://schemas.microsoft.com/office/drawing/2014/main" id="{C9CD8F61-B3FE-011F-82D9-64E3170F9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7574" y="643467"/>
            <a:ext cx="9816852" cy="5571065"/>
          </a:xfrm>
          <a:prstGeom prst="rect">
            <a:avLst/>
          </a:prstGeom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0D4C0E-C67A-F03F-48C5-3AA1A2CA6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88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5"/>
    </mc:Choice>
    <mc:Fallback>
      <p:transition spd="slow" advTm="18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4800B-1401-5301-EA30-44571103C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4796" y="1192414"/>
            <a:ext cx="9837533" cy="4920155"/>
          </a:xfr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7A87F131-713E-DEAB-4C9D-5780BA805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508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28"/>
    </mc:Choice>
    <mc:Fallback>
      <p:transition spd="slow" advTm="22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0662B58D-59D1-C771-2CB0-28BBCEF58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5853" y="643467"/>
            <a:ext cx="9860293" cy="5571065"/>
          </a:xfrm>
          <a:prstGeom prst="rect">
            <a:avLst/>
          </a:prstGeom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14A922-4426-04BC-F23E-0F2404F32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810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8"/>
    </mc:Choice>
    <mc:Fallback>
      <p:transition spd="slow" advTm="1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797</Words>
  <Application>Microsoft Office PowerPoint</Application>
  <PresentationFormat>Widescreen</PresentationFormat>
  <Paragraphs>94</Paragraphs>
  <Slides>20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What We Did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Coefficient Graph </vt:lpstr>
      <vt:lpstr>PowerPoint Presentation</vt:lpstr>
      <vt:lpstr>PowerPoint Presentation</vt:lpstr>
      <vt:lpstr>Coefficients in a Linear Regression Model</vt:lpstr>
      <vt:lpstr>Reading Coefficients:</vt:lpstr>
      <vt:lpstr>Writing Coefficients:</vt:lpstr>
      <vt:lpstr>Random Forest Model </vt:lpstr>
      <vt:lpstr>PowerPoint Presentation</vt:lpstr>
      <vt:lpstr>PowerPoint Presentation</vt:lpstr>
      <vt:lpstr>RFM Predication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debritto</dc:creator>
  <cp:lastModifiedBy>john debritto</cp:lastModifiedBy>
  <cp:revision>427</cp:revision>
  <dcterms:created xsi:type="dcterms:W3CDTF">2024-11-19T03:28:35Z</dcterms:created>
  <dcterms:modified xsi:type="dcterms:W3CDTF">2024-11-19T05:53:54Z</dcterms:modified>
</cp:coreProperties>
</file>